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494" r:id="rId3"/>
    <p:sldId id="629" r:id="rId4"/>
    <p:sldId id="616" r:id="rId5"/>
    <p:sldId id="630" r:id="rId6"/>
    <p:sldId id="631" r:id="rId7"/>
    <p:sldId id="617" r:id="rId8"/>
    <p:sldId id="632" r:id="rId9"/>
    <p:sldId id="633" r:id="rId10"/>
    <p:sldId id="623" r:id="rId11"/>
    <p:sldId id="634" r:id="rId12"/>
    <p:sldId id="628" r:id="rId13"/>
    <p:sldId id="612" r:id="rId14"/>
  </p:sldIdLst>
  <p:sldSz cx="13817600" cy="7772400"/>
  <p:notesSz cx="6858000" cy="91440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43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89239" autoAdjust="0"/>
  </p:normalViewPr>
  <p:slideViewPr>
    <p:cSldViewPr>
      <p:cViewPr varScale="1">
        <p:scale>
          <a:sx n="57" d="100"/>
          <a:sy n="57" d="100"/>
        </p:scale>
        <p:origin x="1002" y="66"/>
      </p:cViewPr>
      <p:guideLst>
        <p:guide orient="horz" pos="2448"/>
        <p:guide pos="43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7A162-7AE0-4734-8329-E6EF15A67CA1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D3E08-1F1D-453D-99F1-53E4B2E46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19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38D01-B6A8-4E40-A11C-85D5B25719CF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02277-9392-41C3-AA11-A5F619BDE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22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599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284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85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9562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2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971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30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30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799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27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78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53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33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640" y="4404360"/>
            <a:ext cx="967232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15125E9-6101-5A80-5F89-16E1FDA03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8652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8622"/>
            <a:ext cx="13817600" cy="1050573"/>
          </a:xfrm>
        </p:spPr>
        <p:txBody>
          <a:bodyPr>
            <a:normAutofit/>
          </a:bodyPr>
          <a:lstStyle>
            <a:lvl1pPr>
              <a:defRPr sz="4399"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77" y="2090804"/>
            <a:ext cx="13166263" cy="5367667"/>
          </a:xfrm>
        </p:spPr>
        <p:txBody>
          <a:bodyPr/>
          <a:lstStyle>
            <a:lvl1pPr marL="288925" indent="-288925"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>
                <a:latin typeface="Palatino Linotype" panose="02040502050505030304" pitchFamily="18" charset="0"/>
              </a:defRPr>
            </a:lvl1pPr>
            <a:lvl2pPr marL="631825" indent="-227013"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>
                <a:latin typeface="Palatino Linotype" panose="02040502050505030304" pitchFamily="18" charset="0"/>
              </a:defRPr>
            </a:lvl2pPr>
            <a:lvl3pPr marL="973138" indent="-231775">
              <a:buClr>
                <a:schemeClr val="tx2"/>
              </a:buClr>
              <a:buFont typeface="Courier New" panose="02070309020205020404" pitchFamily="49" charset="0"/>
              <a:buChar char="o"/>
              <a:defRPr sz="1600">
                <a:latin typeface="Palatino Linotype" panose="02040502050505030304" pitchFamily="18" charset="0"/>
              </a:defRPr>
            </a:lvl3pPr>
            <a:lvl4pPr marL="1254125" indent="-222250">
              <a:buClr>
                <a:schemeClr val="tx2"/>
              </a:buClr>
              <a:defRPr sz="1400">
                <a:latin typeface="Palatino Linotype" panose="02040502050505030304" pitchFamily="18" charset="0"/>
              </a:defRPr>
            </a:lvl4pPr>
            <a:lvl5pPr marL="1430338" indent="-176213">
              <a:buClr>
                <a:schemeClr val="tx2"/>
              </a:buClr>
              <a:defRPr sz="12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2034827" y="7152499"/>
            <a:ext cx="1523369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102D1B-0293-4647-B4E5-AE469158D403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-31035"/>
            <a:ext cx="13817601" cy="489657"/>
            <a:chOff x="0" y="-27384"/>
            <a:chExt cx="9144000" cy="432051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0" y="-27384"/>
              <a:ext cx="9137405" cy="271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MY" sz="1400" b="1" i="1" baseline="0" dirty="0">
                  <a:latin typeface="Palatino Linotype" panose="02040502050505030304" pitchFamily="18" charset="0"/>
                </a:rPr>
                <a:t>Microprocessor &amp; Assembly Language</a:t>
              </a:r>
              <a:endParaRPr lang="en-US" sz="1400" b="1" i="1" dirty="0">
                <a:latin typeface="Palatino Linotype" panose="02040502050505030304" pitchFamily="18" charset="0"/>
              </a:endParaRPr>
            </a:p>
          </p:txBody>
        </p:sp>
        <p:cxnSp>
          <p:nvCxnSpPr>
            <p:cNvPr id="15" name="Straight Connector 14"/>
            <p:cNvCxnSpPr/>
            <p:nvPr userDrawn="1"/>
          </p:nvCxnSpPr>
          <p:spPr>
            <a:xfrm>
              <a:off x="107504" y="404667"/>
              <a:ext cx="9036496" cy="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rgbClr val="C99503"/>
                  </a:gs>
                  <a:gs pos="60000">
                    <a:schemeClr val="accent1">
                      <a:tint val="44500"/>
                      <a:satMod val="160000"/>
                      <a:alpha val="56000"/>
                      <a:lumMod val="83000"/>
                    </a:schemeClr>
                  </a:gs>
                  <a:gs pos="100000">
                    <a:schemeClr val="tx1">
                      <a:lumMod val="64000"/>
                      <a:lumOff val="36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 userDrawn="1"/>
        </p:nvCxnSpPr>
        <p:spPr>
          <a:xfrm>
            <a:off x="380077" y="1519537"/>
            <a:ext cx="13166263" cy="0"/>
          </a:xfrm>
          <a:prstGeom prst="line">
            <a:avLst/>
          </a:prstGeom>
          <a:ln w="25400" cap="rnd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380077" y="1509937"/>
            <a:ext cx="8507126" cy="350293"/>
          </a:xfrm>
        </p:spPr>
        <p:txBody>
          <a:bodyPr>
            <a:normAutofit/>
          </a:bodyPr>
          <a:lstStyle>
            <a:lvl1pPr marL="0" indent="0">
              <a:buNone/>
              <a:defRPr sz="1400" i="1">
                <a:latin typeface="Palatino Linotype" panose="02040502050505030304" pitchFamily="18" charset="0"/>
              </a:defRPr>
            </a:lvl1pPr>
            <a:lvl2pPr marL="690563" indent="-233363">
              <a:defRPr sz="1800">
                <a:latin typeface="Palatino Linotype" panose="02040502050505030304" pitchFamily="18" charset="0"/>
              </a:defRPr>
            </a:lvl2pPr>
            <a:lvl3pPr marL="1031875" indent="-234950">
              <a:buFont typeface="Wingdings" panose="05000000000000000000" pitchFamily="2" charset="2"/>
              <a:buChar char="§"/>
              <a:defRPr sz="1600">
                <a:latin typeface="Palatino Linotype" panose="02040502050505030304" pitchFamily="18" charset="0"/>
              </a:defRPr>
            </a:lvl3pPr>
            <a:lvl4pPr marL="1371600" indent="-223838">
              <a:buFont typeface="Arial" panose="020B0604020202020204" pitchFamily="34" charset="0"/>
              <a:buChar char="»"/>
              <a:defRPr sz="1400">
                <a:latin typeface="Palatino Linotype" panose="02040502050505030304" pitchFamily="18" charset="0"/>
              </a:defRPr>
            </a:lvl4pPr>
            <a:lvl5pPr>
              <a:defRPr sz="1506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BC473C-E8AC-C4B4-7536-C118F48777B9}"/>
              </a:ext>
            </a:extLst>
          </p:cNvPr>
          <p:cNvSpPr txBox="1"/>
          <p:nvPr userDrawn="1"/>
        </p:nvSpPr>
        <p:spPr>
          <a:xfrm>
            <a:off x="11459" y="0"/>
            <a:ext cx="7174522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University of </a:t>
            </a:r>
            <a:r>
              <a:rPr lang="en-MY" dirty="0" err="1"/>
              <a:t>Basrah</a:t>
            </a:r>
            <a:r>
              <a:rPr lang="en-MY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115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880" y="632185"/>
            <a:ext cx="12435840" cy="1050573"/>
          </a:xfrm>
        </p:spPr>
        <p:txBody>
          <a:bodyPr>
            <a:normAutofit/>
          </a:bodyPr>
          <a:lstStyle>
            <a:lvl1pPr>
              <a:defRPr sz="3599"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77" y="2090804"/>
            <a:ext cx="13166263" cy="5367667"/>
          </a:xfrm>
          <a:ln>
            <a:gradFill>
              <a:gsLst>
                <a:gs pos="10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/>
          <a:lstStyle>
            <a:lvl1pPr>
              <a:defRPr sz="2400">
                <a:latin typeface="Palatino Linotype" panose="02040502050505030304" pitchFamily="18" charset="0"/>
              </a:defRPr>
            </a:lvl1pPr>
            <a:lvl2pPr marL="693680" indent="-236518">
              <a:defRPr sz="2000">
                <a:latin typeface="Palatino Linotype" panose="02040502050505030304" pitchFamily="18" charset="0"/>
              </a:defRPr>
            </a:lvl2pPr>
            <a:lvl3pPr>
              <a:defRPr sz="1800">
                <a:latin typeface="Palatino Linotype" panose="02040502050505030304" pitchFamily="18" charset="0"/>
              </a:defRPr>
            </a:lvl3pPr>
            <a:lvl4pPr>
              <a:defRPr sz="1600">
                <a:latin typeface="Palatino Linotype" panose="02040502050505030304" pitchFamily="18" charset="0"/>
              </a:defRPr>
            </a:lvl4pPr>
            <a:lvl5pPr>
              <a:defRPr sz="14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2240594" y="7458471"/>
            <a:ext cx="1523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102D1B-0293-4647-B4E5-AE469158D403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28946" y="163218"/>
            <a:ext cx="13655150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C99503"/>
                </a:gs>
                <a:gs pos="60000">
                  <a:schemeClr val="accent1">
                    <a:tint val="44500"/>
                    <a:satMod val="160000"/>
                    <a:alpha val="56000"/>
                    <a:lumMod val="83000"/>
                  </a:schemeClr>
                </a:gs>
                <a:gs pos="100000">
                  <a:schemeClr val="tx1">
                    <a:lumMod val="64000"/>
                    <a:lumOff val="36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87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0880" y="311256"/>
            <a:ext cx="1243584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880" y="1813563"/>
            <a:ext cx="12435840" cy="512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0880" y="7203864"/>
            <a:ext cx="3224107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21015" y="7203864"/>
            <a:ext cx="4375573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2613" y="7203864"/>
            <a:ext cx="3224107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CFEE5-8EAD-403C-AFC6-4E09610A5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8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4" r:id="rId2"/>
    <p:sldLayoutId id="2147483683" r:id="rId3"/>
  </p:sldLayoutIdLst>
  <p:hf hdr="0" ftr="0" dt="0"/>
  <p:txStyles>
    <p:titleStyle>
      <a:lvl1pPr algn="ctr" defTabSz="914323" rtl="0" eaLnBrk="1" latinLnBrk="0" hangingPunct="1"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A93D1F3-F9E5-BE62-98E0-BEC3052C7D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0608" y="3201036"/>
            <a:ext cx="3146796" cy="311894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8317" y="275623"/>
            <a:ext cx="8784976" cy="2376264"/>
          </a:xfrm>
        </p:spPr>
        <p:txBody>
          <a:bodyPr>
            <a:noAutofit/>
          </a:bodyPr>
          <a:lstStyle/>
          <a:p>
            <a:endParaRPr lang="en-US" sz="40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r>
              <a:rPr lang="en-US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Special Topics: Microprocessor &amp; Assembly Language</a:t>
            </a:r>
            <a:r>
              <a:rPr lang="ar-IQ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</a:p>
          <a:p>
            <a:r>
              <a:rPr lang="en-MY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Lecture</a:t>
            </a:r>
            <a:r>
              <a:rPr lang="en-US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 5</a:t>
            </a:r>
            <a:endParaRPr lang="en-US" sz="4000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34828" y="6498550"/>
            <a:ext cx="59584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latin typeface="Palatino Linotype" panose="02040502050505030304" pitchFamily="18" charset="0"/>
              </a:rPr>
              <a:t>Instructor: Ghazwan Abdulnabi Al-Ali</a:t>
            </a:r>
          </a:p>
        </p:txBody>
      </p:sp>
      <p:sp>
        <p:nvSpPr>
          <p:cNvPr id="2" name="Text Box 8">
            <a:extLst>
              <a:ext uri="{FF2B5EF4-FFF2-40B4-BE49-F238E27FC236}">
                <a16:creationId xmlns:a16="http://schemas.microsoft.com/office/drawing/2014/main" id="{6C7A2DF6-9A31-511F-88BB-09CF6F3B8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0913" y="7138781"/>
            <a:ext cx="9144000" cy="37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79" tIns="34289" rIns="68579" bIns="34289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Calibri"/>
                <a:cs typeface="Calibri"/>
              </a:rPr>
              <a:t>University of </a:t>
            </a:r>
            <a:r>
              <a:rPr lang="en-US" dirty="0" err="1">
                <a:latin typeface="Calibri"/>
                <a:cs typeface="Calibri"/>
              </a:rPr>
              <a:t>Basrah</a:t>
            </a:r>
            <a:r>
              <a:rPr lang="en-US" dirty="0">
                <a:latin typeface="Calibri"/>
                <a:cs typeface="Calibri"/>
              </a:rPr>
              <a:t>, Iraq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27A7A8-CEAC-2140-314E-9152434BFEE5}"/>
              </a:ext>
            </a:extLst>
          </p:cNvPr>
          <p:cNvSpPr txBox="1">
            <a:spLocks noChangeArrowheads="1"/>
          </p:cNvSpPr>
          <p:nvPr/>
        </p:nvSpPr>
        <p:spPr>
          <a:xfrm>
            <a:off x="2117910" y="97057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2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23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485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647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808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970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132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294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2</a:t>
            </a:r>
            <a:r>
              <a:rPr lang="en-US" baseline="30000" dirty="0"/>
              <a:t>rd</a:t>
            </a:r>
            <a:r>
              <a:rPr lang="en-US" dirty="0"/>
              <a:t> Grade</a:t>
            </a:r>
          </a:p>
          <a:p>
            <a:r>
              <a:rPr lang="en-US" dirty="0"/>
              <a:t>Computer Science Dept/ College of Education for Pure Sciences</a:t>
            </a:r>
          </a:p>
        </p:txBody>
      </p:sp>
    </p:spTree>
    <p:extLst>
      <p:ext uri="{BB962C8B-B14F-4D97-AF65-F5344CB8AC3E}">
        <p14:creationId xmlns:p14="http://schemas.microsoft.com/office/powerpoint/2010/main" val="221006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BE7D4-22E0-F92F-9929-6E956318D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H.W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5B5C97B7-A27C-DB9D-3EB4-8579DF2B899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0048" y="1941985"/>
                <a:ext cx="12385376" cy="32085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40000" lnSpcReduction="20000"/>
              </a:bodyPr>
              <a:lstStyle>
                <a:lvl1pPr marL="288925" indent="-288925" algn="l" defTabSz="914323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SzPct val="90000"/>
                  <a:buFont typeface="Palatino Linotype" panose="02040502050505030304" pitchFamily="18" charset="0"/>
                  <a:buChar char="•"/>
                  <a:defRPr sz="2000" kern="1200">
                    <a:solidFill>
                      <a:schemeClr val="tx1"/>
                    </a:solidFill>
                    <a:latin typeface="Palatino Linotype" panose="02040502050505030304" pitchFamily="18" charset="0"/>
                    <a:ea typeface="+mn-ea"/>
                    <a:cs typeface="+mn-cs"/>
                  </a:defRPr>
                </a:lvl1pPr>
                <a:lvl2pPr marL="631825" indent="-227013" algn="l" defTabSz="914323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SzPct val="90000"/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Palatino Linotype" panose="02040502050505030304" pitchFamily="18" charset="0"/>
                    <a:ea typeface="+mn-ea"/>
                    <a:cs typeface="+mn-cs"/>
                  </a:defRPr>
                </a:lvl2pPr>
                <a:lvl3pPr marL="973138" indent="-231775" algn="l" defTabSz="914323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Courier New" panose="02070309020205020404" pitchFamily="49" charset="0"/>
                  <a:buChar char="o"/>
                  <a:defRPr sz="1600" kern="1200">
                    <a:solidFill>
                      <a:schemeClr val="tx1"/>
                    </a:solidFill>
                    <a:latin typeface="Palatino Linotype" panose="02040502050505030304" pitchFamily="18" charset="0"/>
                    <a:ea typeface="+mn-ea"/>
                    <a:cs typeface="+mn-cs"/>
                  </a:defRPr>
                </a:lvl3pPr>
                <a:lvl4pPr marL="1254125" indent="-222250" algn="l" defTabSz="914323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–"/>
                  <a:defRPr sz="1400" kern="1200">
                    <a:solidFill>
                      <a:schemeClr val="tx1"/>
                    </a:solidFill>
                    <a:latin typeface="Palatino Linotype" panose="02040502050505030304" pitchFamily="18" charset="0"/>
                    <a:ea typeface="+mn-ea"/>
                    <a:cs typeface="+mn-cs"/>
                  </a:defRPr>
                </a:lvl4pPr>
                <a:lvl5pPr marL="1430338" indent="-176213" algn="l" defTabSz="914323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anose="020B0604020202020204" pitchFamily="34" charset="0"/>
                  <a:buChar char="»"/>
                  <a:defRPr sz="1200" kern="1200">
                    <a:solidFill>
                      <a:schemeClr val="tx1"/>
                    </a:solidFill>
                    <a:latin typeface="Palatino Linotype" panose="02040502050505030304" pitchFamily="18" charset="0"/>
                    <a:ea typeface="+mn-ea"/>
                    <a:cs typeface="+mn-cs"/>
                  </a:defRPr>
                </a:lvl5pPr>
                <a:lvl6pPr marL="2514389" indent="-228581" algn="l" defTabSz="914323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551" indent="-228581" algn="l" defTabSz="914323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713" indent="-228581" algn="l" defTabSz="914323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5874" indent="-228581" algn="l" defTabSz="914323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Palatino Linotype" panose="02040502050505030304" pitchFamily="18" charset="0"/>
                  <a:buNone/>
                </a:pPr>
                <a:r>
                  <a:rPr lang="en-MY" sz="9600" dirty="0"/>
                  <a:t>Write an assembly program to generate (B) array from ( A) array where:</a:t>
                </a:r>
              </a:p>
              <a:p>
                <a:pPr marL="0" indent="0" algn="ctr">
                  <a:buNone/>
                </a:pPr>
                <a:r>
                  <a:rPr lang="en-MY" sz="9600" dirty="0"/>
                  <a:t>                                             not(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MY" sz="9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96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96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MY" sz="9600" dirty="0"/>
                  <a:t>)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MY" sz="9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96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9600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96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MY" sz="9600" dirty="0"/>
                  <a:t>&lt; 7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MY" sz="96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9600" b="0" i="1" dirty="0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9600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MY" sz="96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MY" sz="9600" dirty="0"/>
              </a:p>
              <a:p>
                <a:pPr marL="0" indent="0" algn="ctr">
                  <a:buNone/>
                </a:pPr>
                <a:r>
                  <a:rPr lang="en-MY" sz="9600" dirty="0"/>
                  <a:t>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MY" sz="9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96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96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MY" sz="9600" dirty="0"/>
              </a:p>
              <a:p>
                <a:pPr marL="0" indent="0" algn="ctr">
                  <a:buFont typeface="Palatino Linotype" panose="02040502050505030304" pitchFamily="18" charset="0"/>
                  <a:buNone/>
                </a:pPr>
                <a:endParaRPr lang="en-MY" sz="9600" dirty="0"/>
              </a:p>
              <a:p>
                <a:pPr marL="0" indent="0" algn="ctr">
                  <a:buFont typeface="Palatino Linotype" panose="02040502050505030304" pitchFamily="18" charset="0"/>
                  <a:buNone/>
                </a:pPr>
                <a:endParaRPr lang="en-US" sz="8000" b="1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5B5C97B7-A27C-DB9D-3EB4-8579DF2B89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048" y="1941985"/>
                <a:ext cx="12385376" cy="3208528"/>
              </a:xfrm>
              <a:prstGeom prst="rect">
                <a:avLst/>
              </a:prstGeom>
              <a:blipFill>
                <a:blip r:embed="rId3"/>
                <a:stretch>
                  <a:fillRect l="-98" t="-6464" r="-1083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Left Brace 2">
            <a:extLst>
              <a:ext uri="{FF2B5EF4-FFF2-40B4-BE49-F238E27FC236}">
                <a16:creationId xmlns:a16="http://schemas.microsoft.com/office/drawing/2014/main" id="{FB3CBF00-9381-95D6-56F4-77D703F5A528}"/>
              </a:ext>
            </a:extLst>
          </p:cNvPr>
          <p:cNvSpPr/>
          <p:nvPr/>
        </p:nvSpPr>
        <p:spPr>
          <a:xfrm>
            <a:off x="6908800" y="3166120"/>
            <a:ext cx="360040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56753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BE7D4-22E0-F92F-9929-6E956318D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Solution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8ADC4A-79AE-BB7D-C4DA-AE64DA945634}"/>
              </a:ext>
            </a:extLst>
          </p:cNvPr>
          <p:cNvSpPr txBox="1"/>
          <p:nvPr/>
        </p:nvSpPr>
        <p:spPr>
          <a:xfrm>
            <a:off x="644104" y="1653952"/>
            <a:ext cx="6947646" cy="5957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ORG 100H</a:t>
            </a:r>
          </a:p>
          <a:p>
            <a:r>
              <a:rPr lang="en-MY" dirty="0"/>
              <a:t>JMP start</a:t>
            </a:r>
          </a:p>
          <a:p>
            <a:r>
              <a:rPr lang="en-MY" dirty="0"/>
              <a:t>a </a:t>
            </a:r>
            <a:r>
              <a:rPr lang="en-MY" dirty="0" err="1"/>
              <a:t>db</a:t>
            </a:r>
            <a:r>
              <a:rPr lang="en-MY" dirty="0"/>
              <a:t> 3,10,6,0,7</a:t>
            </a:r>
          </a:p>
          <a:p>
            <a:r>
              <a:rPr lang="en-MY" dirty="0"/>
              <a:t>b </a:t>
            </a:r>
            <a:r>
              <a:rPr lang="en-MY" dirty="0" err="1"/>
              <a:t>db</a:t>
            </a:r>
            <a:r>
              <a:rPr lang="en-MY" dirty="0"/>
              <a:t> ?,?,?,?,?  </a:t>
            </a:r>
          </a:p>
          <a:p>
            <a:r>
              <a:rPr lang="en-MY" dirty="0"/>
              <a:t>start: lea </a:t>
            </a:r>
            <a:r>
              <a:rPr lang="en-MY" dirty="0" err="1"/>
              <a:t>si</a:t>
            </a:r>
            <a:r>
              <a:rPr lang="en-MY" dirty="0"/>
              <a:t> , a</a:t>
            </a:r>
          </a:p>
          <a:p>
            <a:r>
              <a:rPr lang="en-MY" dirty="0"/>
              <a:t>lea di ,b</a:t>
            </a:r>
          </a:p>
          <a:p>
            <a:r>
              <a:rPr lang="en-MY" dirty="0"/>
              <a:t>mov cl,0</a:t>
            </a:r>
          </a:p>
          <a:p>
            <a:r>
              <a:rPr lang="en-MY" dirty="0"/>
              <a:t>rep1: mov bl,[</a:t>
            </a:r>
            <a:r>
              <a:rPr lang="en-MY" dirty="0" err="1"/>
              <a:t>si</a:t>
            </a:r>
            <a:r>
              <a:rPr lang="en-MY" dirty="0"/>
              <a:t>]</a:t>
            </a:r>
          </a:p>
          <a:p>
            <a:r>
              <a:rPr lang="en-MY" dirty="0" err="1"/>
              <a:t>cmp</a:t>
            </a:r>
            <a:r>
              <a:rPr lang="en-MY" dirty="0"/>
              <a:t> bl,7</a:t>
            </a:r>
          </a:p>
          <a:p>
            <a:r>
              <a:rPr lang="en-MY" dirty="0" err="1"/>
              <a:t>jl</a:t>
            </a:r>
            <a:r>
              <a:rPr lang="en-MY" dirty="0"/>
              <a:t> if1</a:t>
            </a:r>
          </a:p>
          <a:p>
            <a:r>
              <a:rPr lang="en-MY" dirty="0"/>
              <a:t>mov [di],bl</a:t>
            </a:r>
          </a:p>
          <a:p>
            <a:r>
              <a:rPr lang="en-MY" dirty="0" err="1"/>
              <a:t>jmp</a:t>
            </a:r>
            <a:r>
              <a:rPr lang="en-MY" dirty="0"/>
              <a:t> cout1</a:t>
            </a:r>
          </a:p>
          <a:p>
            <a:r>
              <a:rPr lang="en-MY" dirty="0"/>
              <a:t>if1:not bl</a:t>
            </a:r>
          </a:p>
          <a:p>
            <a:r>
              <a:rPr lang="en-MY" dirty="0"/>
              <a:t>    mov [di],bl</a:t>
            </a:r>
          </a:p>
          <a:p>
            <a:r>
              <a:rPr lang="en-MY" dirty="0"/>
              <a:t>cout1:inc </a:t>
            </a:r>
            <a:r>
              <a:rPr lang="en-MY" dirty="0" err="1"/>
              <a:t>si</a:t>
            </a:r>
            <a:endParaRPr lang="en-MY" dirty="0"/>
          </a:p>
          <a:p>
            <a:r>
              <a:rPr lang="en-MY" dirty="0" err="1"/>
              <a:t>inc</a:t>
            </a:r>
            <a:r>
              <a:rPr lang="en-MY" dirty="0"/>
              <a:t> di</a:t>
            </a:r>
          </a:p>
          <a:p>
            <a:r>
              <a:rPr lang="en-MY" dirty="0" err="1"/>
              <a:t>inc</a:t>
            </a:r>
            <a:r>
              <a:rPr lang="en-MY" dirty="0"/>
              <a:t> cl</a:t>
            </a:r>
          </a:p>
          <a:p>
            <a:r>
              <a:rPr lang="en-MY" dirty="0" err="1"/>
              <a:t>cmp</a:t>
            </a:r>
            <a:r>
              <a:rPr lang="en-MY" dirty="0"/>
              <a:t> cl,5</a:t>
            </a:r>
          </a:p>
          <a:p>
            <a:r>
              <a:rPr lang="en-MY" dirty="0" err="1"/>
              <a:t>jl</a:t>
            </a:r>
            <a:r>
              <a:rPr lang="en-MY" dirty="0"/>
              <a:t> rep1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36C0DE-D8A1-E5FC-9A8A-29337B9B015C}"/>
              </a:ext>
            </a:extLst>
          </p:cNvPr>
          <p:cNvSpPr txBox="1"/>
          <p:nvPr/>
        </p:nvSpPr>
        <p:spPr>
          <a:xfrm>
            <a:off x="5396632" y="2086000"/>
            <a:ext cx="6947646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03h, 0Ah, 06h, 00h, 07h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8F10A6-FBFC-5B2E-6A54-598C9922C31B}"/>
              </a:ext>
            </a:extLst>
          </p:cNvPr>
          <p:cNvSpPr txBox="1"/>
          <p:nvPr/>
        </p:nvSpPr>
        <p:spPr>
          <a:xfrm>
            <a:off x="5417925" y="2518048"/>
            <a:ext cx="6947646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0FCh, 0Ah, 0F9h, 0FFh, 07h</a:t>
            </a:r>
          </a:p>
        </p:txBody>
      </p:sp>
    </p:spTree>
    <p:extLst>
      <p:ext uri="{BB962C8B-B14F-4D97-AF65-F5344CB8AC3E}">
        <p14:creationId xmlns:p14="http://schemas.microsoft.com/office/powerpoint/2010/main" val="4252911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BE7D4-22E0-F92F-9929-6E956318D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H.W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5B5C97B7-A27C-DB9D-3EB4-8579DF2B899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0048" y="1941984"/>
                <a:ext cx="12385376" cy="43204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47500" lnSpcReduction="20000"/>
              </a:bodyPr>
              <a:lstStyle>
                <a:lvl1pPr marL="288925" indent="-288925" algn="l" defTabSz="914323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SzPct val="90000"/>
                  <a:buFont typeface="Palatino Linotype" panose="02040502050505030304" pitchFamily="18" charset="0"/>
                  <a:buChar char="•"/>
                  <a:defRPr sz="2000" kern="1200">
                    <a:solidFill>
                      <a:schemeClr val="tx1"/>
                    </a:solidFill>
                    <a:latin typeface="Palatino Linotype" panose="02040502050505030304" pitchFamily="18" charset="0"/>
                    <a:ea typeface="+mn-ea"/>
                    <a:cs typeface="+mn-cs"/>
                  </a:defRPr>
                </a:lvl1pPr>
                <a:lvl2pPr marL="631825" indent="-227013" algn="l" defTabSz="914323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SzPct val="90000"/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latin typeface="Palatino Linotype" panose="02040502050505030304" pitchFamily="18" charset="0"/>
                    <a:ea typeface="+mn-ea"/>
                    <a:cs typeface="+mn-cs"/>
                  </a:defRPr>
                </a:lvl2pPr>
                <a:lvl3pPr marL="973138" indent="-231775" algn="l" defTabSz="914323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Courier New" panose="02070309020205020404" pitchFamily="49" charset="0"/>
                  <a:buChar char="o"/>
                  <a:defRPr sz="1600" kern="1200">
                    <a:solidFill>
                      <a:schemeClr val="tx1"/>
                    </a:solidFill>
                    <a:latin typeface="Palatino Linotype" panose="02040502050505030304" pitchFamily="18" charset="0"/>
                    <a:ea typeface="+mn-ea"/>
                    <a:cs typeface="+mn-cs"/>
                  </a:defRPr>
                </a:lvl3pPr>
                <a:lvl4pPr marL="1254125" indent="-222250" algn="l" defTabSz="914323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–"/>
                  <a:defRPr sz="1400" kern="1200">
                    <a:solidFill>
                      <a:schemeClr val="tx1"/>
                    </a:solidFill>
                    <a:latin typeface="Palatino Linotype" panose="02040502050505030304" pitchFamily="18" charset="0"/>
                    <a:ea typeface="+mn-ea"/>
                    <a:cs typeface="+mn-cs"/>
                  </a:defRPr>
                </a:lvl4pPr>
                <a:lvl5pPr marL="1430338" indent="-176213" algn="l" defTabSz="914323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anose="020B0604020202020204" pitchFamily="34" charset="0"/>
                  <a:buChar char="»"/>
                  <a:defRPr sz="1200" kern="1200">
                    <a:solidFill>
                      <a:schemeClr val="tx1"/>
                    </a:solidFill>
                    <a:latin typeface="Palatino Linotype" panose="02040502050505030304" pitchFamily="18" charset="0"/>
                    <a:ea typeface="+mn-ea"/>
                    <a:cs typeface="+mn-cs"/>
                  </a:defRPr>
                </a:lvl5pPr>
                <a:lvl6pPr marL="2514389" indent="-228581" algn="l" defTabSz="914323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551" indent="-228581" algn="l" defTabSz="914323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713" indent="-228581" algn="l" defTabSz="914323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5874" indent="-228581" algn="l" defTabSz="914323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371600" indent="-1371600"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MY" sz="8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MY" sz="8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MY" sz="8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MY" sz="8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8000" b="0" i="1" smtClean="0">
                        <a:latin typeface="Cambria Math" panose="02040503050406030204" pitchFamily="18" charset="0"/>
                      </a:rPr>
                      <m:t>𝑅𝑂𝑅</m:t>
                    </m:r>
                    <m:d>
                      <m:dPr>
                        <m:ctrlPr>
                          <a:rPr lang="en-US" sz="8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MY" sz="8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MY" sz="80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MY" sz="8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8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MY" sz="8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endParaRPr lang="en-US" sz="8000" b="0" i="1" dirty="0">
                  <a:latin typeface="Cambria Math" panose="02040503050406030204" pitchFamily="18" charset="0"/>
                </a:endParaRPr>
              </a:p>
              <a:p>
                <a:pPr marL="1371600" indent="-1371600">
                  <a:buFont typeface="+mj-lt"/>
                  <a:buAutoNum type="arabicPeriod"/>
                </a:pPr>
                <a:endParaRPr lang="en-US" sz="8000" b="0" i="1" dirty="0">
                  <a:latin typeface="Cambria Math" panose="02040503050406030204" pitchFamily="18" charset="0"/>
                </a:endParaRPr>
              </a:p>
              <a:p>
                <a:pPr marL="1371600" indent="-1371600" algn="ctr">
                  <a:buFont typeface="+mj-lt"/>
                  <a:buAutoNum type="arabicPeriod"/>
                </a:pPr>
                <a:r>
                  <a:rPr lang="en-MY" sz="8000" dirty="0"/>
                  <a:t>Write an assembly program to generate (B) array from ( A) array where:</a:t>
                </a:r>
              </a:p>
              <a:p>
                <a:pPr marL="0" indent="0" algn="ctr">
                  <a:buNone/>
                </a:pPr>
                <a:r>
                  <a:rPr lang="en-MY" sz="8000" dirty="0"/>
                  <a:t>                                                    SHL(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MY" sz="8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80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80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MY" sz="8000" dirty="0"/>
                  <a:t>,2)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MY" sz="8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80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8000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80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MY" sz="8000" dirty="0"/>
                  <a:t>&lt; 7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MY" sz="80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8000" b="0" i="1" dirty="0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8000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MY" sz="80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MY" sz="8000" dirty="0"/>
              </a:p>
              <a:p>
                <a:pPr marL="0" indent="0" algn="ctr">
                  <a:buNone/>
                </a:pPr>
                <a:r>
                  <a:rPr lang="en-MY" sz="8000" dirty="0"/>
                  <a:t>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MY" sz="8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80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80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MY" sz="8000" dirty="0"/>
              </a:p>
              <a:p>
                <a:pPr marL="0" indent="0" algn="ctr">
                  <a:buFont typeface="Palatino Linotype" panose="02040502050505030304" pitchFamily="18" charset="0"/>
                  <a:buNone/>
                </a:pPr>
                <a:endParaRPr lang="en-US" sz="6600" b="1" dirty="0"/>
              </a:p>
              <a:p>
                <a:pPr marL="1371600" indent="-1371600">
                  <a:buFont typeface="+mj-lt"/>
                  <a:buAutoNum type="arabicPeriod"/>
                </a:pPr>
                <a:endParaRPr lang="en-MY" sz="8000" i="1" dirty="0">
                  <a:latin typeface="Cambria Math" panose="02040503050406030204" pitchFamily="18" charset="0"/>
                </a:endParaRPr>
              </a:p>
              <a:p>
                <a:pPr marL="1371600" indent="-1371600">
                  <a:buFont typeface="+mj-lt"/>
                  <a:buAutoNum type="arabicPeriod"/>
                </a:pPr>
                <a:endParaRPr lang="en-MY" sz="800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endParaRPr lang="en-US" sz="8000" b="1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5B5C97B7-A27C-DB9D-3EB4-8579DF2B89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048" y="1941984"/>
                <a:ext cx="12385376" cy="4320480"/>
              </a:xfrm>
              <a:prstGeom prst="rect">
                <a:avLst/>
              </a:prstGeom>
              <a:blipFill>
                <a:blip r:embed="rId3"/>
                <a:stretch>
                  <a:fillRect r="-787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Brace 3">
            <a:extLst>
              <a:ext uri="{FF2B5EF4-FFF2-40B4-BE49-F238E27FC236}">
                <a16:creationId xmlns:a16="http://schemas.microsoft.com/office/drawing/2014/main" id="{013C3FAF-F8C0-7561-8009-F31B052A4135}"/>
              </a:ext>
            </a:extLst>
          </p:cNvPr>
          <p:cNvSpPr/>
          <p:nvPr/>
        </p:nvSpPr>
        <p:spPr>
          <a:xfrm>
            <a:off x="6913296" y="4246240"/>
            <a:ext cx="576064" cy="14401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89862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BE7D4-22E0-F92F-9929-6E956318D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B5C97B7-A27C-DB9D-3EB4-8579DF2B899A}"/>
              </a:ext>
            </a:extLst>
          </p:cNvPr>
          <p:cNvSpPr txBox="1">
            <a:spLocks/>
          </p:cNvSpPr>
          <p:nvPr/>
        </p:nvSpPr>
        <p:spPr>
          <a:xfrm>
            <a:off x="3380408" y="2441839"/>
            <a:ext cx="8534400" cy="2708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8925" indent="-28892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31825" indent="-2270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73138" indent="-23177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54125" indent="-222250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430338" indent="-1762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389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51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13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74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Palatino Linotype" panose="02040502050505030304" pitchFamily="18" charset="0"/>
              <a:buNone/>
            </a:pPr>
            <a:r>
              <a:rPr lang="en-US" sz="80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541254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650B622-7A13-564C-7756-9AD63FE16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Instruction</a:t>
            </a:r>
            <a:endParaRPr lang="en-MY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F91451-2BAB-EF4F-6394-3E14745BB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</a:t>
            </a:r>
          </a:p>
          <a:p>
            <a:pPr marL="342900" lvl="1" indent="0">
              <a:buNone/>
            </a:pPr>
            <a:endParaRPr lang="en-MY" dirty="0"/>
          </a:p>
          <a:p>
            <a:pPr marL="342900" lvl="1" indent="0">
              <a:buNone/>
            </a:pPr>
            <a:endParaRPr lang="en-MY" dirty="0"/>
          </a:p>
          <a:p>
            <a:pPr marL="342900" lvl="1" indent="0">
              <a:buNone/>
            </a:pPr>
            <a:endParaRPr lang="en-MY" dirty="0"/>
          </a:p>
          <a:p>
            <a:pPr marL="342900" lvl="1" indent="0">
              <a:buNone/>
            </a:pPr>
            <a:endParaRPr lang="en-MY" dirty="0"/>
          </a:p>
          <a:p>
            <a:pPr marL="342900" lvl="1" indent="0">
              <a:buNone/>
            </a:pPr>
            <a:endParaRPr lang="en-MY" dirty="0"/>
          </a:p>
          <a:p>
            <a:pPr marL="342900" lvl="1" indent="0">
              <a:buNone/>
            </a:pPr>
            <a:endParaRPr lang="en-MY" dirty="0"/>
          </a:p>
          <a:p>
            <a:pPr marL="342900" lvl="1" indent="0">
              <a:buNone/>
            </a:pPr>
            <a:endParaRPr lang="en-MY" dirty="0"/>
          </a:p>
          <a:p>
            <a:pPr marL="285750" indent="-285750"/>
            <a:r>
              <a:rPr lang="en-MY" dirty="0"/>
              <a:t>OR</a:t>
            </a:r>
          </a:p>
          <a:p>
            <a:pPr marL="285750" indent="-285750"/>
            <a:endParaRPr lang="en-MY" dirty="0"/>
          </a:p>
          <a:p>
            <a:endParaRPr lang="en-MY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5887F41-0233-7F4E-D1D4-FECAED432F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641137"/>
              </p:ext>
            </p:extLst>
          </p:nvPr>
        </p:nvGraphicFramePr>
        <p:xfrm>
          <a:off x="1076152" y="2734072"/>
          <a:ext cx="921173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70578">
                  <a:extLst>
                    <a:ext uri="{9D8B030D-6E8A-4147-A177-3AD203B41FA5}">
                      <a16:colId xmlns:a16="http://schemas.microsoft.com/office/drawing/2014/main" val="1901388880"/>
                    </a:ext>
                  </a:extLst>
                </a:gridCol>
                <a:gridCol w="3070578">
                  <a:extLst>
                    <a:ext uri="{9D8B030D-6E8A-4147-A177-3AD203B41FA5}">
                      <a16:colId xmlns:a16="http://schemas.microsoft.com/office/drawing/2014/main" val="2240493789"/>
                    </a:ext>
                  </a:extLst>
                </a:gridCol>
                <a:gridCol w="3070578">
                  <a:extLst>
                    <a:ext uri="{9D8B030D-6E8A-4147-A177-3AD203B41FA5}">
                      <a16:colId xmlns:a16="http://schemas.microsoft.com/office/drawing/2014/main" val="32912075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Input</a:t>
                      </a:r>
                      <a:r>
                        <a:rPr kumimoji="0" lang="en-MY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endParaRPr kumimoji="0" lang="en-MY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Input</a:t>
                      </a:r>
                      <a:r>
                        <a:rPr kumimoji="0" lang="en-MY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AND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242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175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38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37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078600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79CC48D-4F00-E122-C715-45B605E549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043282"/>
              </p:ext>
            </p:extLst>
          </p:nvPr>
        </p:nvGraphicFramePr>
        <p:xfrm>
          <a:off x="1076152" y="5254352"/>
          <a:ext cx="9211734" cy="184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70578">
                  <a:extLst>
                    <a:ext uri="{9D8B030D-6E8A-4147-A177-3AD203B41FA5}">
                      <a16:colId xmlns:a16="http://schemas.microsoft.com/office/drawing/2014/main" val="1901388880"/>
                    </a:ext>
                  </a:extLst>
                </a:gridCol>
                <a:gridCol w="3070578">
                  <a:extLst>
                    <a:ext uri="{9D8B030D-6E8A-4147-A177-3AD203B41FA5}">
                      <a16:colId xmlns:a16="http://schemas.microsoft.com/office/drawing/2014/main" val="2240493789"/>
                    </a:ext>
                  </a:extLst>
                </a:gridCol>
                <a:gridCol w="3070578">
                  <a:extLst>
                    <a:ext uri="{9D8B030D-6E8A-4147-A177-3AD203B41FA5}">
                      <a16:colId xmlns:a16="http://schemas.microsoft.com/office/drawing/2014/main" val="3291207579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Input</a:t>
                      </a:r>
                      <a:r>
                        <a:rPr kumimoji="0" lang="en-MY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endParaRPr kumimoji="0" lang="en-MY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Input</a:t>
                      </a:r>
                      <a:r>
                        <a:rPr kumimoji="0" lang="en-MY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390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534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438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89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170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02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650B622-7A13-564C-7756-9AD63FE16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Instruction</a:t>
            </a:r>
            <a:endParaRPr lang="en-MY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F91451-2BAB-EF4F-6394-3E14745BB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XOR</a:t>
            </a:r>
          </a:p>
          <a:p>
            <a:pPr marL="342900" lvl="1" indent="0">
              <a:buNone/>
            </a:pPr>
            <a:endParaRPr lang="en-MY" dirty="0"/>
          </a:p>
          <a:p>
            <a:pPr marL="342900" lvl="1" indent="0">
              <a:buNone/>
            </a:pPr>
            <a:endParaRPr lang="en-MY" dirty="0"/>
          </a:p>
          <a:p>
            <a:pPr marL="342900" lvl="1" indent="0">
              <a:buNone/>
            </a:pPr>
            <a:endParaRPr lang="en-MY" dirty="0"/>
          </a:p>
          <a:p>
            <a:pPr marL="342900" lvl="1" indent="0">
              <a:buNone/>
            </a:pPr>
            <a:endParaRPr lang="en-MY" dirty="0"/>
          </a:p>
          <a:p>
            <a:pPr marL="342900" lvl="1" indent="0">
              <a:buNone/>
            </a:pPr>
            <a:endParaRPr lang="en-MY" dirty="0"/>
          </a:p>
          <a:p>
            <a:pPr marL="342900" lvl="1" indent="0">
              <a:buNone/>
            </a:pPr>
            <a:endParaRPr lang="en-MY" dirty="0"/>
          </a:p>
          <a:p>
            <a:pPr marL="342900" lvl="1" indent="0">
              <a:buNone/>
            </a:pPr>
            <a:endParaRPr lang="en-MY" dirty="0"/>
          </a:p>
          <a:p>
            <a:pPr marL="285750" indent="-285750"/>
            <a:r>
              <a:rPr lang="en-MY" dirty="0"/>
              <a:t>NOT</a:t>
            </a:r>
          </a:p>
          <a:p>
            <a:pPr marL="285750" indent="-285750"/>
            <a:endParaRPr lang="en-MY" dirty="0"/>
          </a:p>
          <a:p>
            <a:endParaRPr lang="en-MY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5887F41-0233-7F4E-D1D4-FECAED432F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119580"/>
              </p:ext>
            </p:extLst>
          </p:nvPr>
        </p:nvGraphicFramePr>
        <p:xfrm>
          <a:off x="1068264" y="2662064"/>
          <a:ext cx="9211734" cy="184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70578">
                  <a:extLst>
                    <a:ext uri="{9D8B030D-6E8A-4147-A177-3AD203B41FA5}">
                      <a16:colId xmlns:a16="http://schemas.microsoft.com/office/drawing/2014/main" val="1901388880"/>
                    </a:ext>
                  </a:extLst>
                </a:gridCol>
                <a:gridCol w="3070578">
                  <a:extLst>
                    <a:ext uri="{9D8B030D-6E8A-4147-A177-3AD203B41FA5}">
                      <a16:colId xmlns:a16="http://schemas.microsoft.com/office/drawing/2014/main" val="2240493789"/>
                    </a:ext>
                  </a:extLst>
                </a:gridCol>
                <a:gridCol w="3070578">
                  <a:extLst>
                    <a:ext uri="{9D8B030D-6E8A-4147-A177-3AD203B41FA5}">
                      <a16:colId xmlns:a16="http://schemas.microsoft.com/office/drawing/2014/main" val="3291207579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Input</a:t>
                      </a:r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Input</a:t>
                      </a:r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XOR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390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534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438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89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77867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79CC48D-4F00-E122-C715-45B605E549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878190"/>
              </p:ext>
            </p:extLst>
          </p:nvPr>
        </p:nvGraphicFramePr>
        <p:xfrm>
          <a:off x="1076152" y="5570200"/>
          <a:ext cx="6141156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70578">
                  <a:extLst>
                    <a:ext uri="{9D8B030D-6E8A-4147-A177-3AD203B41FA5}">
                      <a16:colId xmlns:a16="http://schemas.microsoft.com/office/drawing/2014/main" val="1901388880"/>
                    </a:ext>
                  </a:extLst>
                </a:gridCol>
                <a:gridCol w="3070578">
                  <a:extLst>
                    <a:ext uri="{9D8B030D-6E8A-4147-A177-3AD203B41FA5}">
                      <a16:colId xmlns:a16="http://schemas.microsoft.com/office/drawing/2014/main" val="22404937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654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83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317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0401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78C5A9-959D-B020-0604-CC227D61C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sz="4400" dirty="0"/>
              <a:t>Example</a:t>
            </a:r>
            <a:endParaRPr lang="en-MY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4F3273B-22A0-FDE0-1117-CF80004BD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00100" lvl="1" indent="-457200"/>
            <a:r>
              <a:rPr lang="en-US" sz="2000" dirty="0"/>
              <a:t>AND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sz="2000" dirty="0"/>
              <a:t>Mov al, 2F h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sz="2000" dirty="0"/>
              <a:t>Mov bl, 4C h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sz="2000" dirty="0"/>
              <a:t>And </a:t>
            </a:r>
            <a:r>
              <a:rPr lang="en-US" sz="2000" dirty="0" err="1"/>
              <a:t>al,bl</a:t>
            </a:r>
            <a:endParaRPr lang="en-US" sz="2000" dirty="0"/>
          </a:p>
          <a:p>
            <a:pPr marL="342900" lvl="1" indent="0">
              <a:buNone/>
            </a:pPr>
            <a:r>
              <a:rPr lang="en-US" sz="2000" dirty="0"/>
              <a:t>Result al=0C h</a:t>
            </a:r>
          </a:p>
          <a:p>
            <a:pPr marL="342900" lvl="1" indent="0">
              <a:buNone/>
            </a:pPr>
            <a:r>
              <a:rPr lang="en-MY" sz="2000" dirty="0"/>
              <a:t>  al=00101111</a:t>
            </a:r>
          </a:p>
          <a:p>
            <a:pPr marL="342900" lvl="1" indent="0">
              <a:buNone/>
            </a:pPr>
            <a:r>
              <a:rPr lang="en-MY" sz="2000" dirty="0"/>
              <a:t>  bl=01001100</a:t>
            </a:r>
          </a:p>
          <a:p>
            <a:pPr marL="342900" lvl="1" indent="0">
              <a:buNone/>
            </a:pPr>
            <a:r>
              <a:rPr lang="en-MY" sz="2000" dirty="0"/>
              <a:t>       00001100</a:t>
            </a:r>
          </a:p>
          <a:p>
            <a:pPr marL="685800" lvl="1" indent="-342900"/>
            <a:r>
              <a:rPr lang="en-MY" sz="2000" dirty="0"/>
              <a:t>OR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sz="2000" dirty="0"/>
              <a:t>Mov al, EA h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sz="2000" dirty="0"/>
              <a:t>Mov bl, D3 h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sz="2000" dirty="0"/>
              <a:t>OR </a:t>
            </a:r>
            <a:r>
              <a:rPr lang="en-US" sz="2000" dirty="0" err="1"/>
              <a:t>al,bl</a:t>
            </a:r>
            <a:endParaRPr lang="en-US" sz="2000" dirty="0"/>
          </a:p>
          <a:p>
            <a:pPr marL="342900" lvl="1" indent="0">
              <a:buNone/>
            </a:pPr>
            <a:r>
              <a:rPr lang="en-US" sz="2000" dirty="0"/>
              <a:t>Result al=FB h</a:t>
            </a:r>
          </a:p>
          <a:p>
            <a:pPr marL="342900" lvl="1" indent="0">
              <a:buNone/>
            </a:pPr>
            <a:r>
              <a:rPr lang="en-MY" sz="2000" dirty="0"/>
              <a:t>  al=11101010</a:t>
            </a:r>
          </a:p>
          <a:p>
            <a:pPr marL="342900" lvl="1" indent="0">
              <a:buNone/>
            </a:pPr>
            <a:r>
              <a:rPr lang="en-MY" sz="2000" dirty="0"/>
              <a:t>  bl=11010011</a:t>
            </a:r>
          </a:p>
          <a:p>
            <a:pPr marL="342900" lvl="1" indent="0">
              <a:buNone/>
            </a:pPr>
            <a:r>
              <a:rPr lang="en-MY" sz="2000" dirty="0"/>
              <a:t>       11111011 </a:t>
            </a:r>
          </a:p>
          <a:p>
            <a:pPr marL="342900" lvl="1" indent="0">
              <a:buNone/>
            </a:pPr>
            <a:endParaRPr lang="en-MY" sz="2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4C2FF19-4ECB-98D0-08CD-DDD81E2142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898" y="1642760"/>
            <a:ext cx="7395930" cy="564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46A50AB-AFD1-2910-D097-17DFC9C82004}"/>
              </a:ext>
            </a:extLst>
          </p:cNvPr>
          <p:cNvCxnSpPr/>
          <p:nvPr/>
        </p:nvCxnSpPr>
        <p:spPr>
          <a:xfrm>
            <a:off x="1007290" y="431824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24EE6F-3651-7E7C-03A8-9DFD0BC4EF58}"/>
              </a:ext>
            </a:extLst>
          </p:cNvPr>
          <p:cNvCxnSpPr/>
          <p:nvPr/>
        </p:nvCxnSpPr>
        <p:spPr>
          <a:xfrm>
            <a:off x="1076152" y="68385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599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78C5A9-959D-B020-0604-CC227D61C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sz="4400" dirty="0"/>
              <a:t>Example</a:t>
            </a:r>
            <a:endParaRPr lang="en-MY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4F3273B-22A0-FDE0-1117-CF80004BD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1" indent="-457200"/>
            <a:r>
              <a:rPr lang="en-US" sz="2000" dirty="0"/>
              <a:t>XOR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sz="2000" dirty="0"/>
              <a:t>Mov al, 2c h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sz="2000" dirty="0"/>
              <a:t>Mov bl, 4f h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sz="2000" dirty="0"/>
              <a:t>XOR </a:t>
            </a:r>
            <a:r>
              <a:rPr lang="en-US" sz="2000" dirty="0" err="1"/>
              <a:t>al,bl</a:t>
            </a:r>
            <a:endParaRPr lang="en-US" sz="2000" dirty="0"/>
          </a:p>
          <a:p>
            <a:pPr marL="342900" lvl="1" indent="0">
              <a:buNone/>
            </a:pPr>
            <a:r>
              <a:rPr lang="en-US" sz="2000" dirty="0"/>
              <a:t>Result al=63 h</a:t>
            </a:r>
          </a:p>
          <a:p>
            <a:pPr marL="342900" lvl="1" indent="0">
              <a:buNone/>
            </a:pPr>
            <a:r>
              <a:rPr lang="en-MY" sz="2000" dirty="0"/>
              <a:t>  al=00101100</a:t>
            </a:r>
          </a:p>
          <a:p>
            <a:pPr marL="342900" lvl="1" indent="0">
              <a:buNone/>
            </a:pPr>
            <a:r>
              <a:rPr lang="en-MY" sz="2000" dirty="0"/>
              <a:t>  bl=01001111</a:t>
            </a:r>
          </a:p>
          <a:p>
            <a:pPr marL="342900" lvl="1" indent="0">
              <a:buNone/>
            </a:pPr>
            <a:r>
              <a:rPr lang="en-MY" sz="2000" dirty="0"/>
              <a:t>       01100011</a:t>
            </a:r>
          </a:p>
          <a:p>
            <a:pPr marL="685800" lvl="1" indent="-342900"/>
            <a:r>
              <a:rPr lang="en-MY" sz="2000" dirty="0"/>
              <a:t>NOT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sz="2000" dirty="0"/>
              <a:t>Mov al, EA h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sz="2000" dirty="0"/>
              <a:t>NOT al</a:t>
            </a:r>
          </a:p>
          <a:p>
            <a:pPr marL="342900" lvl="1" indent="0">
              <a:buNone/>
            </a:pPr>
            <a:r>
              <a:rPr lang="en-US" sz="2000" dirty="0"/>
              <a:t>Result al=15 h</a:t>
            </a:r>
          </a:p>
          <a:p>
            <a:pPr marL="342900" lvl="1" indent="0">
              <a:buNone/>
            </a:pPr>
            <a:r>
              <a:rPr lang="en-MY" sz="2000" dirty="0"/>
              <a:t>  al=11101010</a:t>
            </a:r>
          </a:p>
          <a:p>
            <a:pPr marL="342900" lvl="1" indent="0">
              <a:buNone/>
            </a:pPr>
            <a:r>
              <a:rPr lang="en-MY" sz="2000" dirty="0"/>
              <a:t>       00010101 </a:t>
            </a:r>
          </a:p>
          <a:p>
            <a:pPr marL="342900" lvl="1" indent="0">
              <a:buNone/>
            </a:pPr>
            <a:endParaRPr lang="en-MY" sz="2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4C2FF19-4ECB-98D0-08CD-DDD81E2142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898" y="1642760"/>
            <a:ext cx="7395930" cy="564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46A50AB-AFD1-2910-D097-17DFC9C82004}"/>
              </a:ext>
            </a:extLst>
          </p:cNvPr>
          <p:cNvCxnSpPr/>
          <p:nvPr/>
        </p:nvCxnSpPr>
        <p:spPr>
          <a:xfrm>
            <a:off x="932136" y="467828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24EE6F-3651-7E7C-03A8-9DFD0BC4EF58}"/>
              </a:ext>
            </a:extLst>
          </p:cNvPr>
          <p:cNvCxnSpPr/>
          <p:nvPr/>
        </p:nvCxnSpPr>
        <p:spPr>
          <a:xfrm>
            <a:off x="1076152" y="68385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3459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78C5A9-959D-B020-0604-CC227D61C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Shifting</a:t>
            </a:r>
            <a:endParaRPr lang="en-MY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4F3273B-22A0-FDE0-1117-CF80004BD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68" y="1509195"/>
            <a:ext cx="13166263" cy="59046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42900" indent="-342900"/>
            <a:r>
              <a:rPr lang="en-MY" sz="2200" dirty="0"/>
              <a:t>Shifting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MY" sz="2000" dirty="0"/>
              <a:t>SHL: this instruction shifts the operand n steps to the left, where n value is put in CL register.</a:t>
            </a:r>
          </a:p>
          <a:p>
            <a:pPr marL="342900" lvl="1" indent="0">
              <a:buNone/>
            </a:pPr>
            <a:endParaRPr lang="en-MY" sz="2000" dirty="0"/>
          </a:p>
          <a:p>
            <a:pPr marL="342900" lvl="1" indent="0">
              <a:buNone/>
            </a:pPr>
            <a:r>
              <a:rPr lang="en-MY" sz="2000" dirty="0"/>
              <a:t>MOV </a:t>
            </a:r>
            <a:r>
              <a:rPr lang="en-MY" sz="2000" dirty="0" err="1"/>
              <a:t>CL,n</a:t>
            </a:r>
            <a:endParaRPr lang="en-MY" sz="2000" dirty="0"/>
          </a:p>
          <a:p>
            <a:pPr marL="342900" lvl="1" indent="0">
              <a:buNone/>
            </a:pPr>
            <a:r>
              <a:rPr lang="en-MY" sz="2000" dirty="0"/>
              <a:t>MOV Reg, value</a:t>
            </a:r>
          </a:p>
          <a:p>
            <a:pPr marL="342900" lvl="1" indent="0">
              <a:buNone/>
            </a:pPr>
            <a:r>
              <a:rPr lang="en-MY" sz="2000" dirty="0"/>
              <a:t>SHL Reg, CL</a:t>
            </a:r>
          </a:p>
          <a:p>
            <a:pPr marL="342900" lvl="1" indent="0">
              <a:buNone/>
            </a:pPr>
            <a:endParaRPr lang="en-MY" sz="1800" b="1" i="1" u="none" strike="noStrike" baseline="0" dirty="0">
              <a:latin typeface="*Times New Roman-BoldItalic-4529-Identity-H"/>
            </a:endParaRPr>
          </a:p>
          <a:p>
            <a:pPr marL="685800" lvl="1" indent="-342900"/>
            <a:r>
              <a:rPr lang="en-MY" sz="2000" b="1" dirty="0"/>
              <a:t>Example</a:t>
            </a:r>
            <a:r>
              <a:rPr lang="en-MY" sz="2000" dirty="0"/>
              <a:t> 1/</a:t>
            </a:r>
          </a:p>
          <a:p>
            <a:pPr marL="684213" lvl="2" indent="0">
              <a:buNone/>
            </a:pPr>
            <a:r>
              <a:rPr lang="en-MY" sz="2000" dirty="0"/>
              <a:t>MOV CL, 3</a:t>
            </a:r>
          </a:p>
          <a:p>
            <a:pPr marL="684213" lvl="2" indent="0">
              <a:buNone/>
            </a:pPr>
            <a:r>
              <a:rPr lang="en-MY" sz="2000" dirty="0"/>
              <a:t>MOV AH, c3</a:t>
            </a:r>
          </a:p>
          <a:p>
            <a:pPr marL="684213" lvl="2" indent="0">
              <a:buNone/>
            </a:pPr>
            <a:r>
              <a:rPr lang="en-MY" sz="2000" dirty="0"/>
              <a:t>SHL AH,CL</a:t>
            </a:r>
          </a:p>
          <a:p>
            <a:pPr marL="684213" lvl="2" indent="0">
              <a:buNone/>
            </a:pPr>
            <a:r>
              <a:rPr lang="en-MY" sz="2000" dirty="0"/>
              <a:t>AH=18</a:t>
            </a:r>
          </a:p>
          <a:p>
            <a:pPr marL="684213" lvl="2" indent="0">
              <a:buNone/>
            </a:pPr>
            <a:endParaRPr lang="en-MY" sz="2000" dirty="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AC541D3A-FA19-A798-3C81-186E437C9BED}"/>
              </a:ext>
            </a:extLst>
          </p:cNvPr>
          <p:cNvGraphicFramePr>
            <a:graphicFrameLocks noGrp="1"/>
          </p:cNvGraphicFramePr>
          <p:nvPr/>
        </p:nvGraphicFramePr>
        <p:xfrm>
          <a:off x="2156272" y="5686400"/>
          <a:ext cx="475252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4066">
                  <a:extLst>
                    <a:ext uri="{9D8B030D-6E8A-4147-A177-3AD203B41FA5}">
                      <a16:colId xmlns:a16="http://schemas.microsoft.com/office/drawing/2014/main" val="3742654005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3930096251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598142585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145855338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910854438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82119271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2514928311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33773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672524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1C59C83-324B-9D53-D2AB-D2C5E10ED1DA}"/>
              </a:ext>
            </a:extLst>
          </p:cNvPr>
          <p:cNvGraphicFramePr>
            <a:graphicFrameLocks noGrp="1"/>
          </p:cNvGraphicFramePr>
          <p:nvPr/>
        </p:nvGraphicFramePr>
        <p:xfrm>
          <a:off x="2156272" y="6179656"/>
          <a:ext cx="655272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5702">
                  <a:extLst>
                    <a:ext uri="{9D8B030D-6E8A-4147-A177-3AD203B41FA5}">
                      <a16:colId xmlns:a16="http://schemas.microsoft.com/office/drawing/2014/main" val="3441501200"/>
                    </a:ext>
                  </a:extLst>
                </a:gridCol>
                <a:gridCol w="595702">
                  <a:extLst>
                    <a:ext uri="{9D8B030D-6E8A-4147-A177-3AD203B41FA5}">
                      <a16:colId xmlns:a16="http://schemas.microsoft.com/office/drawing/2014/main" val="2997460621"/>
                    </a:ext>
                  </a:extLst>
                </a:gridCol>
                <a:gridCol w="595702">
                  <a:extLst>
                    <a:ext uri="{9D8B030D-6E8A-4147-A177-3AD203B41FA5}">
                      <a16:colId xmlns:a16="http://schemas.microsoft.com/office/drawing/2014/main" val="1979975604"/>
                    </a:ext>
                  </a:extLst>
                </a:gridCol>
                <a:gridCol w="595702">
                  <a:extLst>
                    <a:ext uri="{9D8B030D-6E8A-4147-A177-3AD203B41FA5}">
                      <a16:colId xmlns:a16="http://schemas.microsoft.com/office/drawing/2014/main" val="4218785184"/>
                    </a:ext>
                  </a:extLst>
                </a:gridCol>
                <a:gridCol w="595702">
                  <a:extLst>
                    <a:ext uri="{9D8B030D-6E8A-4147-A177-3AD203B41FA5}">
                      <a16:colId xmlns:a16="http://schemas.microsoft.com/office/drawing/2014/main" val="3868147424"/>
                    </a:ext>
                  </a:extLst>
                </a:gridCol>
                <a:gridCol w="595702">
                  <a:extLst>
                    <a:ext uri="{9D8B030D-6E8A-4147-A177-3AD203B41FA5}">
                      <a16:colId xmlns:a16="http://schemas.microsoft.com/office/drawing/2014/main" val="921646755"/>
                    </a:ext>
                  </a:extLst>
                </a:gridCol>
                <a:gridCol w="595702">
                  <a:extLst>
                    <a:ext uri="{9D8B030D-6E8A-4147-A177-3AD203B41FA5}">
                      <a16:colId xmlns:a16="http://schemas.microsoft.com/office/drawing/2014/main" val="2555678910"/>
                    </a:ext>
                  </a:extLst>
                </a:gridCol>
                <a:gridCol w="595702">
                  <a:extLst>
                    <a:ext uri="{9D8B030D-6E8A-4147-A177-3AD203B41FA5}">
                      <a16:colId xmlns:a16="http://schemas.microsoft.com/office/drawing/2014/main" val="2361439923"/>
                    </a:ext>
                  </a:extLst>
                </a:gridCol>
                <a:gridCol w="595702">
                  <a:extLst>
                    <a:ext uri="{9D8B030D-6E8A-4147-A177-3AD203B41FA5}">
                      <a16:colId xmlns:a16="http://schemas.microsoft.com/office/drawing/2014/main" val="1359729719"/>
                    </a:ext>
                  </a:extLst>
                </a:gridCol>
                <a:gridCol w="595702">
                  <a:extLst>
                    <a:ext uri="{9D8B030D-6E8A-4147-A177-3AD203B41FA5}">
                      <a16:colId xmlns:a16="http://schemas.microsoft.com/office/drawing/2014/main" val="3611453755"/>
                    </a:ext>
                  </a:extLst>
                </a:gridCol>
                <a:gridCol w="595702">
                  <a:extLst>
                    <a:ext uri="{9D8B030D-6E8A-4147-A177-3AD203B41FA5}">
                      <a16:colId xmlns:a16="http://schemas.microsoft.com/office/drawing/2014/main" val="27258436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689586"/>
                  </a:ext>
                </a:extLst>
              </a:tr>
            </a:tbl>
          </a:graphicData>
        </a:graphic>
      </p:graphicFrame>
      <p:sp>
        <p:nvSpPr>
          <p:cNvPr id="8" name="Right Brace 7">
            <a:extLst>
              <a:ext uri="{FF2B5EF4-FFF2-40B4-BE49-F238E27FC236}">
                <a16:creationId xmlns:a16="http://schemas.microsoft.com/office/drawing/2014/main" id="{25554166-32E3-010D-D5B0-843F244A8E9C}"/>
              </a:ext>
            </a:extLst>
          </p:cNvPr>
          <p:cNvSpPr/>
          <p:nvPr/>
        </p:nvSpPr>
        <p:spPr>
          <a:xfrm rot="5400000">
            <a:off x="7557115" y="6126946"/>
            <a:ext cx="503570" cy="13681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197F317-4B7F-A940-7018-61E4061A97F8}"/>
              </a:ext>
            </a:extLst>
          </p:cNvPr>
          <p:cNvSpPr/>
          <p:nvPr/>
        </p:nvSpPr>
        <p:spPr>
          <a:xfrm>
            <a:off x="6639756" y="6948350"/>
            <a:ext cx="2338288" cy="37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800" dirty="0"/>
              <a:t>يهمل</a:t>
            </a:r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3699209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78C5A9-959D-B020-0604-CC227D61C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Shifting</a:t>
            </a:r>
            <a:endParaRPr lang="en-MY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4F3273B-22A0-FDE0-1117-CF80004BD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68" y="1509195"/>
            <a:ext cx="13166263" cy="59046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42900" indent="-342900"/>
            <a:r>
              <a:rPr lang="en-MY" sz="2200" dirty="0"/>
              <a:t>Shifting</a:t>
            </a:r>
          </a:p>
          <a:p>
            <a:pPr marL="800100" lvl="1" indent="-457200">
              <a:buFont typeface="+mj-lt"/>
              <a:buAutoNum type="arabicPeriod" startAt="2"/>
            </a:pPr>
            <a:r>
              <a:rPr lang="en-MY" sz="2000" dirty="0"/>
              <a:t>SHR: this instruction shifts the operand n steps to the right, where n value is put in CL register.</a:t>
            </a:r>
          </a:p>
          <a:p>
            <a:pPr marL="342900" lvl="1" indent="0">
              <a:buNone/>
            </a:pPr>
            <a:endParaRPr lang="en-MY" sz="2000" dirty="0"/>
          </a:p>
          <a:p>
            <a:pPr marL="342900" lvl="1" indent="0">
              <a:buNone/>
            </a:pPr>
            <a:r>
              <a:rPr lang="en-MY" sz="2000" dirty="0"/>
              <a:t>MOV </a:t>
            </a:r>
            <a:r>
              <a:rPr lang="en-MY" sz="2000" dirty="0" err="1"/>
              <a:t>CL,n</a:t>
            </a:r>
            <a:endParaRPr lang="en-MY" sz="2000" dirty="0"/>
          </a:p>
          <a:p>
            <a:pPr marL="342900" lvl="1" indent="0">
              <a:buNone/>
            </a:pPr>
            <a:r>
              <a:rPr lang="en-MY" sz="2000" dirty="0"/>
              <a:t>MOV Reg, value</a:t>
            </a:r>
          </a:p>
          <a:p>
            <a:pPr marL="342900" lvl="1" indent="0">
              <a:buNone/>
            </a:pPr>
            <a:r>
              <a:rPr lang="en-MY" sz="2000" dirty="0"/>
              <a:t>SHR Reg, CL</a:t>
            </a:r>
          </a:p>
          <a:p>
            <a:pPr marL="342900" lvl="1" indent="0">
              <a:buNone/>
            </a:pPr>
            <a:endParaRPr lang="en-MY" sz="1800" b="1" i="1" u="none" strike="noStrike" baseline="0" dirty="0">
              <a:latin typeface="*Times New Roman-BoldItalic-4529-Identity-H"/>
            </a:endParaRPr>
          </a:p>
          <a:p>
            <a:pPr marL="685800" lvl="1" indent="-342900"/>
            <a:r>
              <a:rPr lang="en-MY" sz="2000" b="1" dirty="0"/>
              <a:t>Example</a:t>
            </a:r>
            <a:r>
              <a:rPr lang="en-MY" sz="2000" dirty="0"/>
              <a:t> 2/</a:t>
            </a:r>
          </a:p>
          <a:p>
            <a:pPr marL="684213" lvl="2" indent="0">
              <a:buNone/>
            </a:pPr>
            <a:r>
              <a:rPr lang="en-MY" sz="2000" dirty="0"/>
              <a:t>MOV CL, 4</a:t>
            </a:r>
          </a:p>
          <a:p>
            <a:pPr marL="684213" lvl="2" indent="0">
              <a:buNone/>
            </a:pPr>
            <a:r>
              <a:rPr lang="en-MY" sz="2000" dirty="0"/>
              <a:t>MOV AH, </a:t>
            </a:r>
            <a:r>
              <a:rPr lang="en-MY" sz="1800" b="0" i="0" u="none" strike="noStrike" baseline="0" dirty="0">
                <a:latin typeface="*Minion Pro-4534-Identity-H"/>
              </a:rPr>
              <a:t>51</a:t>
            </a:r>
            <a:endParaRPr lang="en-MY" sz="2000" dirty="0"/>
          </a:p>
          <a:p>
            <a:pPr marL="684213" lvl="2" indent="0">
              <a:buNone/>
            </a:pPr>
            <a:r>
              <a:rPr lang="en-MY" sz="2000" dirty="0"/>
              <a:t>SHR AH,CL</a:t>
            </a:r>
          </a:p>
          <a:p>
            <a:pPr marL="684213" lvl="2" indent="0">
              <a:buNone/>
            </a:pPr>
            <a:r>
              <a:rPr lang="en-MY" sz="2000" dirty="0"/>
              <a:t>AH=10</a:t>
            </a:r>
          </a:p>
          <a:p>
            <a:pPr marL="684213" lvl="2" indent="0">
              <a:buNone/>
            </a:pPr>
            <a:endParaRPr lang="en-MY" sz="2000" dirty="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AC541D3A-FA19-A798-3C81-186E437C9B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487368"/>
              </p:ext>
            </p:extLst>
          </p:nvPr>
        </p:nvGraphicFramePr>
        <p:xfrm>
          <a:off x="968140" y="5847279"/>
          <a:ext cx="475252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4066">
                  <a:extLst>
                    <a:ext uri="{9D8B030D-6E8A-4147-A177-3AD203B41FA5}">
                      <a16:colId xmlns:a16="http://schemas.microsoft.com/office/drawing/2014/main" val="3742654005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3930096251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598142585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145855338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910854438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82119271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2514928311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33773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672524"/>
                  </a:ext>
                </a:extLst>
              </a:tr>
            </a:tbl>
          </a:graphicData>
        </a:graphic>
      </p:graphicFrame>
      <p:sp>
        <p:nvSpPr>
          <p:cNvPr id="8" name="Right Brace 7">
            <a:extLst>
              <a:ext uri="{FF2B5EF4-FFF2-40B4-BE49-F238E27FC236}">
                <a16:creationId xmlns:a16="http://schemas.microsoft.com/office/drawing/2014/main" id="{25554166-32E3-010D-D5B0-843F244A8E9C}"/>
              </a:ext>
            </a:extLst>
          </p:cNvPr>
          <p:cNvSpPr/>
          <p:nvPr/>
        </p:nvSpPr>
        <p:spPr>
          <a:xfrm rot="5400000">
            <a:off x="1899830" y="6121232"/>
            <a:ext cx="584892" cy="1800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197F317-4B7F-A940-7018-61E4061A97F8}"/>
              </a:ext>
            </a:extLst>
          </p:cNvPr>
          <p:cNvSpPr/>
          <p:nvPr/>
        </p:nvSpPr>
        <p:spPr>
          <a:xfrm>
            <a:off x="1006116" y="7073582"/>
            <a:ext cx="2338288" cy="37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800" dirty="0"/>
              <a:t>يهمل</a:t>
            </a:r>
            <a:endParaRPr lang="en-MY" sz="2800" dirty="0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92747782-D57C-EF7E-3E93-CB5B5C7830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441612"/>
              </p:ext>
            </p:extLst>
          </p:nvPr>
        </p:nvGraphicFramePr>
        <p:xfrm>
          <a:off x="968140" y="6329421"/>
          <a:ext cx="712879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4066">
                  <a:extLst>
                    <a:ext uri="{9D8B030D-6E8A-4147-A177-3AD203B41FA5}">
                      <a16:colId xmlns:a16="http://schemas.microsoft.com/office/drawing/2014/main" val="2112934551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266146479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4018993859"/>
                    </a:ext>
                  </a:extLst>
                </a:gridCol>
                <a:gridCol w="612068">
                  <a:extLst>
                    <a:ext uri="{9D8B030D-6E8A-4147-A177-3AD203B41FA5}">
                      <a16:colId xmlns:a16="http://schemas.microsoft.com/office/drawing/2014/main" val="2588016919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3563101227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3554804074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301684875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3682599916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2084640318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2145272078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2571783000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758294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502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1555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78C5A9-959D-B020-0604-CC227D61C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Rotation</a:t>
            </a:r>
            <a:endParaRPr lang="en-MY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4F3273B-22A0-FDE0-1117-CF80004BD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68" y="1509195"/>
            <a:ext cx="13166263" cy="59046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42900" indent="-342900"/>
            <a:r>
              <a:rPr lang="en-MY" sz="2200" dirty="0"/>
              <a:t>Rotation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MY" sz="2000" dirty="0"/>
              <a:t>ROL:- this instruction rotate the operand n steps to the left where CL contain the value of n</a:t>
            </a:r>
          </a:p>
          <a:p>
            <a:pPr marL="342900" lvl="1" indent="0">
              <a:buNone/>
            </a:pPr>
            <a:r>
              <a:rPr lang="en-MY" sz="2000" dirty="0"/>
              <a:t>MOV </a:t>
            </a:r>
            <a:r>
              <a:rPr lang="en-MY" sz="2000" dirty="0" err="1"/>
              <a:t>CL,n</a:t>
            </a:r>
            <a:endParaRPr lang="en-MY" sz="2000" dirty="0"/>
          </a:p>
          <a:p>
            <a:pPr marL="342900" lvl="1" indent="0">
              <a:buNone/>
            </a:pPr>
            <a:r>
              <a:rPr lang="en-MY" sz="2000" dirty="0"/>
              <a:t>MOV Reg, value</a:t>
            </a:r>
          </a:p>
          <a:p>
            <a:pPr marL="342900" lvl="1" indent="0">
              <a:buNone/>
            </a:pPr>
            <a:r>
              <a:rPr lang="en-MY" sz="2000" dirty="0"/>
              <a:t>ROL Reg, CL</a:t>
            </a:r>
          </a:p>
          <a:p>
            <a:pPr marL="342900" lvl="1" indent="0">
              <a:buNone/>
            </a:pPr>
            <a:endParaRPr lang="en-MY" sz="1800" b="1" i="1" u="none" strike="noStrike" baseline="0" dirty="0">
              <a:latin typeface="*Times New Roman-BoldItalic-4529-Identity-H"/>
            </a:endParaRPr>
          </a:p>
          <a:p>
            <a:pPr marL="685800" lvl="1" indent="-342900"/>
            <a:r>
              <a:rPr lang="en-MY" sz="2000" b="1" dirty="0"/>
              <a:t>Example</a:t>
            </a:r>
            <a:r>
              <a:rPr lang="en-MY" sz="2000" dirty="0"/>
              <a:t> 1/</a:t>
            </a:r>
          </a:p>
          <a:p>
            <a:pPr marL="684213" lvl="2" indent="0">
              <a:buNone/>
            </a:pPr>
            <a:r>
              <a:rPr lang="en-MY" sz="2000" dirty="0"/>
              <a:t>MOV CL, 3</a:t>
            </a:r>
          </a:p>
          <a:p>
            <a:pPr marL="684213" lvl="2" indent="0">
              <a:buNone/>
            </a:pPr>
            <a:r>
              <a:rPr lang="en-MY" sz="2000" dirty="0"/>
              <a:t>MOV AH, </a:t>
            </a:r>
            <a:r>
              <a:rPr lang="en-MY" sz="1800" b="0" i="0" u="none" strike="noStrike" baseline="0" dirty="0">
                <a:latin typeface="*Minion Pro-4534-Identity-H"/>
              </a:rPr>
              <a:t>C3 h</a:t>
            </a:r>
            <a:endParaRPr lang="en-MY" sz="2000" dirty="0"/>
          </a:p>
          <a:p>
            <a:pPr marL="684213" lvl="2" indent="0">
              <a:buNone/>
            </a:pPr>
            <a:r>
              <a:rPr lang="en-MY" sz="2000" dirty="0"/>
              <a:t>ROL AH,CL</a:t>
            </a:r>
          </a:p>
          <a:p>
            <a:pPr marL="684213" lvl="2" indent="0">
              <a:buNone/>
            </a:pPr>
            <a:r>
              <a:rPr lang="en-MY" sz="2000" dirty="0"/>
              <a:t>AH=1E h</a:t>
            </a:r>
          </a:p>
          <a:p>
            <a:pPr marL="684213" lvl="2" indent="0">
              <a:buNone/>
            </a:pPr>
            <a:endParaRPr lang="en-MY" sz="2000" dirty="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AC541D3A-FA19-A798-3C81-186E437C9B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730398"/>
              </p:ext>
            </p:extLst>
          </p:nvPr>
        </p:nvGraphicFramePr>
        <p:xfrm>
          <a:off x="968140" y="5847279"/>
          <a:ext cx="475252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4066">
                  <a:extLst>
                    <a:ext uri="{9D8B030D-6E8A-4147-A177-3AD203B41FA5}">
                      <a16:colId xmlns:a16="http://schemas.microsoft.com/office/drawing/2014/main" val="3742654005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3930096251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598142585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145855338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910854438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82119271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2514928311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33773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67252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25D69EE-FB1E-8969-CA6E-DD76A4D93A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623008"/>
              </p:ext>
            </p:extLst>
          </p:nvPr>
        </p:nvGraphicFramePr>
        <p:xfrm>
          <a:off x="968140" y="6899736"/>
          <a:ext cx="475252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4066">
                  <a:extLst>
                    <a:ext uri="{9D8B030D-6E8A-4147-A177-3AD203B41FA5}">
                      <a16:colId xmlns:a16="http://schemas.microsoft.com/office/drawing/2014/main" val="3742654005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3930096251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598142585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145855338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910854438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82119271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2514928311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33773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672524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2E93D1BA-55E8-E75B-A50D-F12D8BC236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4584" y="2302024"/>
            <a:ext cx="5904656" cy="1652561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1DE4ABD-413F-EE9B-5EF6-08246FFFF624}"/>
              </a:ext>
            </a:extLst>
          </p:cNvPr>
          <p:cNvCxnSpPr>
            <a:cxnSpLocks/>
          </p:cNvCxnSpPr>
          <p:nvPr/>
        </p:nvCxnSpPr>
        <p:spPr>
          <a:xfrm flipH="1">
            <a:off x="1220168" y="6214106"/>
            <a:ext cx="1656184" cy="696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F3DC48A-C10C-92F4-A7D6-CFBE998B08FE}"/>
              </a:ext>
            </a:extLst>
          </p:cNvPr>
          <p:cNvCxnSpPr>
            <a:cxnSpLocks/>
          </p:cNvCxnSpPr>
          <p:nvPr/>
        </p:nvCxnSpPr>
        <p:spPr>
          <a:xfrm flipH="1">
            <a:off x="1868240" y="6190456"/>
            <a:ext cx="1656184" cy="696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8BC2587-AD42-E2CE-F361-84C4E0E104D7}"/>
              </a:ext>
            </a:extLst>
          </p:cNvPr>
          <p:cNvCxnSpPr>
            <a:cxnSpLocks/>
          </p:cNvCxnSpPr>
          <p:nvPr/>
        </p:nvCxnSpPr>
        <p:spPr>
          <a:xfrm flipH="1">
            <a:off x="2516312" y="6190456"/>
            <a:ext cx="1656184" cy="696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2BA497F-0340-8697-3408-CB82F03E2DB0}"/>
              </a:ext>
            </a:extLst>
          </p:cNvPr>
          <p:cNvCxnSpPr>
            <a:cxnSpLocks/>
          </p:cNvCxnSpPr>
          <p:nvPr/>
        </p:nvCxnSpPr>
        <p:spPr>
          <a:xfrm flipH="1">
            <a:off x="3164384" y="6190456"/>
            <a:ext cx="1656184" cy="696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5C8EA11-ECF4-4842-DEE0-139E0B7324FF}"/>
              </a:ext>
            </a:extLst>
          </p:cNvPr>
          <p:cNvCxnSpPr>
            <a:cxnSpLocks/>
          </p:cNvCxnSpPr>
          <p:nvPr/>
        </p:nvCxnSpPr>
        <p:spPr>
          <a:xfrm flipH="1">
            <a:off x="3812456" y="6214106"/>
            <a:ext cx="1656184" cy="696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BFDB97E-7A14-6BE2-8080-3B6E835954C3}"/>
              </a:ext>
            </a:extLst>
          </p:cNvPr>
          <p:cNvCxnSpPr/>
          <p:nvPr/>
        </p:nvCxnSpPr>
        <p:spPr>
          <a:xfrm>
            <a:off x="1220168" y="6190456"/>
            <a:ext cx="2952328" cy="709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DBB74D0-3795-FAD7-BFA6-A329BB53D827}"/>
              </a:ext>
            </a:extLst>
          </p:cNvPr>
          <p:cNvCxnSpPr/>
          <p:nvPr/>
        </p:nvCxnSpPr>
        <p:spPr>
          <a:xfrm>
            <a:off x="1868240" y="6190456"/>
            <a:ext cx="2952328" cy="696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1D20187-D129-480F-397E-E26B451E8967}"/>
              </a:ext>
            </a:extLst>
          </p:cNvPr>
          <p:cNvCxnSpPr/>
          <p:nvPr/>
        </p:nvCxnSpPr>
        <p:spPr>
          <a:xfrm>
            <a:off x="2516312" y="6190456"/>
            <a:ext cx="2952328" cy="696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19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78C5A9-959D-B020-0604-CC227D61C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Rotation</a:t>
            </a:r>
            <a:endParaRPr lang="en-MY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4F3273B-22A0-FDE0-1117-CF80004BD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68" y="1509195"/>
            <a:ext cx="13166263" cy="590465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42900" indent="-342900"/>
            <a:r>
              <a:rPr lang="en-MY" sz="2200" dirty="0"/>
              <a:t>Rotation</a:t>
            </a:r>
          </a:p>
          <a:p>
            <a:pPr marL="800100" lvl="1" indent="-457200">
              <a:buFont typeface="+mj-lt"/>
              <a:buAutoNum type="arabicPeriod" startAt="2"/>
            </a:pPr>
            <a:r>
              <a:rPr lang="en-MY" sz="2000" dirty="0"/>
              <a:t>ROR:- this instruction rotate the operand n steps to the Right where CL contain the value of n</a:t>
            </a:r>
          </a:p>
          <a:p>
            <a:pPr marL="342900" lvl="1" indent="0">
              <a:buNone/>
            </a:pPr>
            <a:r>
              <a:rPr lang="en-MY" sz="2000" dirty="0"/>
              <a:t>MOV </a:t>
            </a:r>
            <a:r>
              <a:rPr lang="en-MY" sz="2000" dirty="0" err="1"/>
              <a:t>CL,n</a:t>
            </a:r>
            <a:endParaRPr lang="en-MY" sz="2000" dirty="0"/>
          </a:p>
          <a:p>
            <a:pPr marL="342900" lvl="1" indent="0">
              <a:buNone/>
            </a:pPr>
            <a:r>
              <a:rPr lang="en-MY" sz="2000" dirty="0"/>
              <a:t>MOV Reg, value</a:t>
            </a:r>
          </a:p>
          <a:p>
            <a:pPr marL="342900" lvl="1" indent="0">
              <a:buNone/>
            </a:pPr>
            <a:r>
              <a:rPr lang="en-MY" sz="2000" dirty="0"/>
              <a:t>ROR Reg, CL</a:t>
            </a:r>
          </a:p>
          <a:p>
            <a:pPr marL="342900" lvl="1" indent="0">
              <a:buNone/>
            </a:pPr>
            <a:endParaRPr lang="en-MY" sz="1800" b="1" i="1" u="none" strike="noStrike" baseline="0" dirty="0">
              <a:latin typeface="*Times New Roman-BoldItalic-4529-Identity-H"/>
            </a:endParaRPr>
          </a:p>
          <a:p>
            <a:pPr marL="685800" lvl="1" indent="-342900"/>
            <a:r>
              <a:rPr lang="en-MY" sz="2000" b="1" dirty="0"/>
              <a:t>Example</a:t>
            </a:r>
            <a:r>
              <a:rPr lang="en-MY" sz="2000" dirty="0"/>
              <a:t> 2/</a:t>
            </a:r>
          </a:p>
          <a:p>
            <a:pPr marL="684213" lvl="2" indent="0">
              <a:buNone/>
            </a:pPr>
            <a:r>
              <a:rPr lang="en-MY" sz="2000" dirty="0"/>
              <a:t>MOV CL, 3</a:t>
            </a:r>
          </a:p>
          <a:p>
            <a:pPr marL="684213" lvl="2" indent="0">
              <a:buNone/>
            </a:pPr>
            <a:r>
              <a:rPr lang="en-MY" sz="2000" dirty="0"/>
              <a:t>MOV AH, c3 h</a:t>
            </a:r>
          </a:p>
          <a:p>
            <a:pPr marL="684213" lvl="2" indent="0">
              <a:buNone/>
            </a:pPr>
            <a:r>
              <a:rPr lang="en-MY" sz="2000" dirty="0"/>
              <a:t>ROR AH, CL</a:t>
            </a:r>
          </a:p>
          <a:p>
            <a:pPr marL="684213" lvl="2" indent="0">
              <a:buNone/>
            </a:pPr>
            <a:r>
              <a:rPr lang="en-MY" sz="2000" dirty="0"/>
              <a:t>AH= 78 h</a:t>
            </a:r>
          </a:p>
          <a:p>
            <a:pPr marL="684213" lvl="2" indent="0">
              <a:buNone/>
            </a:pPr>
            <a:endParaRPr lang="en-MY" sz="2000" dirty="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AC541D3A-FA19-A798-3C81-186E437C9B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062485"/>
              </p:ext>
            </p:extLst>
          </p:nvPr>
        </p:nvGraphicFramePr>
        <p:xfrm>
          <a:off x="968140" y="5969352"/>
          <a:ext cx="475252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4066">
                  <a:extLst>
                    <a:ext uri="{9D8B030D-6E8A-4147-A177-3AD203B41FA5}">
                      <a16:colId xmlns:a16="http://schemas.microsoft.com/office/drawing/2014/main" val="3742654005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3930096251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598142585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145855338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910854438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82119271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2514928311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33773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67252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25D69EE-FB1E-8969-CA6E-DD76A4D93A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577906"/>
              </p:ext>
            </p:extLst>
          </p:nvPr>
        </p:nvGraphicFramePr>
        <p:xfrm>
          <a:off x="968140" y="6899736"/>
          <a:ext cx="475252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4066">
                  <a:extLst>
                    <a:ext uri="{9D8B030D-6E8A-4147-A177-3AD203B41FA5}">
                      <a16:colId xmlns:a16="http://schemas.microsoft.com/office/drawing/2014/main" val="3742654005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3930096251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598142585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145855338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910854438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82119271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2514928311"/>
                    </a:ext>
                  </a:extLst>
                </a:gridCol>
                <a:gridCol w="594066">
                  <a:extLst>
                    <a:ext uri="{9D8B030D-6E8A-4147-A177-3AD203B41FA5}">
                      <a16:colId xmlns:a16="http://schemas.microsoft.com/office/drawing/2014/main" val="133773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672524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1AEE498B-3E04-A43D-72EF-C588759640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8640" y="2363144"/>
            <a:ext cx="5902201" cy="1508133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8EBFB22-8B7B-BAA1-E058-C0AC8F0BDEA0}"/>
              </a:ext>
            </a:extLst>
          </p:cNvPr>
          <p:cNvCxnSpPr/>
          <p:nvPr/>
        </p:nvCxnSpPr>
        <p:spPr>
          <a:xfrm>
            <a:off x="1292176" y="6340192"/>
            <a:ext cx="1800200" cy="559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F59A800-AD65-9595-A21D-58A66294FFA5}"/>
              </a:ext>
            </a:extLst>
          </p:cNvPr>
          <p:cNvCxnSpPr/>
          <p:nvPr/>
        </p:nvCxnSpPr>
        <p:spPr>
          <a:xfrm>
            <a:off x="1940248" y="6340192"/>
            <a:ext cx="1656184" cy="559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455854E-DF8E-8609-79E4-7E14D54031A0}"/>
              </a:ext>
            </a:extLst>
          </p:cNvPr>
          <p:cNvCxnSpPr/>
          <p:nvPr/>
        </p:nvCxnSpPr>
        <p:spPr>
          <a:xfrm>
            <a:off x="2516312" y="6340192"/>
            <a:ext cx="1584176" cy="559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807192D-01AE-4DBF-CAFA-3F54C5DD6AF9}"/>
              </a:ext>
            </a:extLst>
          </p:cNvPr>
          <p:cNvCxnSpPr>
            <a:cxnSpLocks/>
          </p:cNvCxnSpPr>
          <p:nvPr/>
        </p:nvCxnSpPr>
        <p:spPr>
          <a:xfrm>
            <a:off x="3596432" y="6340192"/>
            <a:ext cx="1872208" cy="559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F2CEF8B-3CEB-8119-4DF2-E1630DEE67A5}"/>
              </a:ext>
            </a:extLst>
          </p:cNvPr>
          <p:cNvCxnSpPr>
            <a:cxnSpLocks/>
          </p:cNvCxnSpPr>
          <p:nvPr/>
        </p:nvCxnSpPr>
        <p:spPr>
          <a:xfrm>
            <a:off x="3092376" y="6340192"/>
            <a:ext cx="1656184" cy="559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D37C201-6B8B-1FC0-2C5B-8ABBFF329C65}"/>
              </a:ext>
            </a:extLst>
          </p:cNvPr>
          <p:cNvCxnSpPr/>
          <p:nvPr/>
        </p:nvCxnSpPr>
        <p:spPr>
          <a:xfrm flipH="1">
            <a:off x="1292176" y="6340192"/>
            <a:ext cx="2808312" cy="559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562012D8-D9C1-4386-DF44-B4D77211ED88}"/>
              </a:ext>
            </a:extLst>
          </p:cNvPr>
          <p:cNvCxnSpPr>
            <a:cxnSpLocks/>
          </p:cNvCxnSpPr>
          <p:nvPr/>
        </p:nvCxnSpPr>
        <p:spPr>
          <a:xfrm flipH="1">
            <a:off x="1940248" y="6340192"/>
            <a:ext cx="2808312" cy="559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6C7A222-EBD4-516C-6843-7125631DBB70}"/>
              </a:ext>
            </a:extLst>
          </p:cNvPr>
          <p:cNvCxnSpPr/>
          <p:nvPr/>
        </p:nvCxnSpPr>
        <p:spPr>
          <a:xfrm flipH="1">
            <a:off x="2516312" y="6340192"/>
            <a:ext cx="2952328" cy="559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977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16643</TotalTime>
  <Words>670</Words>
  <Application>Microsoft Office PowerPoint</Application>
  <PresentationFormat>Custom</PresentationFormat>
  <Paragraphs>283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*Minion Pro-4534-Identity-H</vt:lpstr>
      <vt:lpstr>*Times New Roman-BoldItalic-4529-Identity-H</vt:lpstr>
      <vt:lpstr>Arial</vt:lpstr>
      <vt:lpstr>Calibri</vt:lpstr>
      <vt:lpstr>Cambria Math</vt:lpstr>
      <vt:lpstr>Courier New</vt:lpstr>
      <vt:lpstr>Palatino Linotype</vt:lpstr>
      <vt:lpstr>Wingdings</vt:lpstr>
      <vt:lpstr>Office Theme</vt:lpstr>
      <vt:lpstr>PowerPoint Presentation</vt:lpstr>
      <vt:lpstr>Logic Instruction</vt:lpstr>
      <vt:lpstr>Logic Instruction</vt:lpstr>
      <vt:lpstr>Example</vt:lpstr>
      <vt:lpstr>Example</vt:lpstr>
      <vt:lpstr>Shifting</vt:lpstr>
      <vt:lpstr>Shifting</vt:lpstr>
      <vt:lpstr>Rotation</vt:lpstr>
      <vt:lpstr>Rotation</vt:lpstr>
      <vt:lpstr>H.W 1</vt:lpstr>
      <vt:lpstr>Solution </vt:lpstr>
      <vt:lpstr>H.W 1</vt:lpstr>
      <vt:lpstr>PowerPoint Presentation</vt:lpstr>
    </vt:vector>
  </TitlesOfParts>
  <Company>Sheridan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Vakanski Aleksandar</dc:creator>
  <cp:lastModifiedBy>Al Ali Ghazwan Abdulnabi Abood</cp:lastModifiedBy>
  <cp:revision>2900</cp:revision>
  <cp:lastPrinted>2016-01-16T17:38:40Z</cp:lastPrinted>
  <dcterms:created xsi:type="dcterms:W3CDTF">2014-06-16T13:46:25Z</dcterms:created>
  <dcterms:modified xsi:type="dcterms:W3CDTF">2022-11-22T17:23:04Z</dcterms:modified>
</cp:coreProperties>
</file>